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 Bergener" initials="KB" lastIdx="2" clrIdx="0"/>
  <p:cmAuthor id="1" name="Benedict Steinhoff" initials="BS" lastIdx="22" clrIdx="1">
    <p:extLst>
      <p:ext uri="{19B8F6BF-5375-455C-9EA6-DF929625EA0E}">
        <p15:presenceInfo xmlns:p15="http://schemas.microsoft.com/office/powerpoint/2012/main" userId="b01f0dddeb33869e" providerId="Windows Live"/>
      </p:ext>
    </p:extLst>
  </p:cmAuthor>
  <p:cmAuthor id="2" name="Qnwart Uraevx" initials="QU" lastIdx="12" clrIdx="2">
    <p:extLst>
      <p:ext uri="{19B8F6BF-5375-455C-9EA6-DF929625EA0E}">
        <p15:presenceInfo xmlns:p15="http://schemas.microsoft.com/office/powerpoint/2012/main" userId="97179e39aac39a91" providerId="Windows Live"/>
      </p:ext>
    </p:extLst>
  </p:cmAuthor>
  <p:cmAuthor id="3" name="Konrad Ciezarek" initials="KC" lastIdx="2" clrIdx="3">
    <p:extLst>
      <p:ext uri="{19B8F6BF-5375-455C-9EA6-DF929625EA0E}">
        <p15:presenceInfo xmlns:p15="http://schemas.microsoft.com/office/powerpoint/2012/main" userId="8f4cec6b016ae3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52339"/>
    <a:srgbClr val="8797A3"/>
    <a:srgbClr val="000000"/>
    <a:srgbClr val="003E90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0" autoAdjust="0"/>
    <p:restoredTop sz="94715" autoAdjust="0"/>
  </p:normalViewPr>
  <p:slideViewPr>
    <p:cSldViewPr>
      <p:cViewPr varScale="1">
        <p:scale>
          <a:sx n="86" d="100"/>
          <a:sy n="86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B663-A359-4E54-8989-6E815F050B49}" type="datetimeFigureOut">
              <a:rPr lang="de-DE" smtClean="0"/>
              <a:pPr/>
              <a:t>10.11.2017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FD83-94F6-4B7E-97F7-9005B88CBB0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43D8-2C9D-447E-8AC2-008C661E1A6F}" type="datetimeFigureOut">
              <a:rPr lang="de-DE" smtClean="0"/>
              <a:pPr/>
              <a:t>10.11.2017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FBBB1-C8EB-4E56-B1DB-58475CA8EC6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61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6804025" y="4508475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1</a:t>
            </a:r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4" hasCustomPrompt="1"/>
          </p:nvPr>
        </p:nvSpPr>
        <p:spPr>
          <a:xfrm>
            <a:off x="6804248" y="3645024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2</a:t>
            </a:r>
          </a:p>
        </p:txBody>
      </p:sp>
      <p:pic>
        <p:nvPicPr>
          <p:cNvPr id="19" name="Picture 2" descr="\\wi1.uni-muenster.de\dfs\institut\ERCIS\10 Corporate Identity\10 Corporate Design &amp; Communication\10 Logos &amp; Grafiken &amp; Bilder\10 ERCIS-Logo\logo_schrif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38" y="445245"/>
            <a:ext cx="18921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wi1.uni-muenster.de\dfs\institut\ERCIS\10 Corporate Identity\10 Corporate Design &amp; Communication\10 Logos &amp; Grafiken &amp; Bilder\30 WWU-Logo\WWU_Logo1_1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7884"/>
            <a:ext cx="1874862" cy="40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 userDrawn="1"/>
        </p:nvSpPr>
        <p:spPr>
          <a:xfrm>
            <a:off x="7524328" y="6101922"/>
            <a:ext cx="1224136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300"/>
              </a:spcAft>
            </a:pPr>
            <a: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de-DE" sz="1100" b="0" cap="none" baseline="0" dirty="0">
                <a:solidFill>
                  <a:schemeClr val="bg1"/>
                </a:solidFill>
                <a:latin typeface="Trebuchet MS" pitchFamily="34" charset="0"/>
              </a:rPr>
              <a:t>2016-01-26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5" y="1484784"/>
            <a:ext cx="6264696" cy="865187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title</a:t>
            </a:r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2348880"/>
            <a:ext cx="6264696" cy="504055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740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644008" y="2348880"/>
            <a:ext cx="4121991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13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  <a:p>
            <a:pPr lvl="1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787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No 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415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12"/>
          <p:cNvSpPr>
            <a:spLocks noGrp="1"/>
          </p:cNvSpPr>
          <p:nvPr>
            <p:ph sz="quarter" idx="11" hasCustomPrompt="1"/>
          </p:nvPr>
        </p:nvSpPr>
        <p:spPr>
          <a:xfrm>
            <a:off x="395536" y="1772816"/>
            <a:ext cx="6552728" cy="3312368"/>
          </a:xfrm>
          <a:prstGeom prst="rect">
            <a:avLst/>
          </a:prstGeom>
        </p:spPr>
        <p:txBody>
          <a:bodyPr/>
          <a:lstStyle>
            <a:lvl1pPr marL="0">
              <a:spcAft>
                <a:spcPts val="600"/>
              </a:spcAft>
              <a:defRPr sz="25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Click to add text or Image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5157192"/>
            <a:ext cx="6551613" cy="792162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US" sz="1300" b="0" kern="1200" cap="all" spc="0" baseline="0" noProof="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noProof="0"/>
              <a:t>Click to add contact Details</a:t>
            </a:r>
          </a:p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14713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32E-AF00-41B9-9EBF-A27A33B6E96A}" type="datetime2">
              <a:rPr lang="en-GB" smtClean="0"/>
              <a:t>Friday, 10 November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Stresser Speciaal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2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1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65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51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/>
              <a:t> edit</a:t>
            </a:r>
            <a:r>
              <a:rPr lang="de-DE" noProof="0" dirty="0"/>
              <a:t>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  <p:sp>
        <p:nvSpPr>
          <p:cNvPr id="6" name="Rechteck 5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48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Title,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88640"/>
            <a:ext cx="8370464" cy="567894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966787" indent="-342900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197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6714" y="1556793"/>
            <a:ext cx="8309742" cy="28083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Picture (optional)</a:t>
            </a:r>
          </a:p>
        </p:txBody>
      </p:sp>
      <p:sp>
        <p:nvSpPr>
          <p:cNvPr id="5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67456" y="4462368"/>
            <a:ext cx="83090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title</a:t>
            </a:r>
          </a:p>
        </p:txBody>
      </p:sp>
      <p:sp>
        <p:nvSpPr>
          <p:cNvPr id="6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67456" y="4941168"/>
            <a:ext cx="83090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576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26472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056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78001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626473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21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44008" y="2348880"/>
            <a:ext cx="4121992" cy="3527499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94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pic>
        <p:nvPicPr>
          <p:cNvPr id="16" name="Picture 2" descr="\\wi1.uni-muenster.de\dfs\institut\ERCIS\10 Corporate Identity\10 Corporate Design &amp; Communication\10 Logos &amp; Grafiken &amp; Bilder\10 ERCIS-Logo\ERCIS_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48" y="440382"/>
            <a:ext cx="1574224" cy="95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852339"/>
          </a:solidFill>
          <a:latin typeface="Trebuchet MS" pitchFamily="34" charset="0"/>
          <a:ea typeface="+mj-ea"/>
          <a:cs typeface="Arial" pitchFamily="34" charset="0"/>
        </a:defRPr>
      </a:lvl1pPr>
    </p:titleStyle>
    <p:bodyStyle>
      <a:lvl1pPr marL="182563" indent="-182563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300" b="0" kern="1200" spc="0" baseline="0">
          <a:solidFill>
            <a:srgbClr val="5F5F5F"/>
          </a:solidFill>
          <a:latin typeface="Trebuchet MS" pitchFamily="34" charset="0"/>
          <a:ea typeface="+mn-ea"/>
          <a:cs typeface="Arial" pitchFamily="34" charset="0"/>
        </a:defRPr>
      </a:lvl1pPr>
      <a:lvl2pPr marL="449263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174625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err="1"/>
              <a:t>Instructions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err="1"/>
              <a:t>Evaluating</a:t>
            </a:r>
            <a:r>
              <a:rPr lang="de-DE" dirty="0"/>
              <a:t> with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Faculty</a:t>
            </a:r>
            <a:r>
              <a:rPr lang="de-DE" dirty="0"/>
              <a:t> App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6" y="1700808"/>
            <a:ext cx="2423879" cy="413352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895372" y="3556482"/>
            <a:ext cx="2324700" cy="2248782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973179" y="4524076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364088" y="1628800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Select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point</a:t>
            </a:r>
            <a:r>
              <a:rPr lang="de-DE" sz="1400" dirty="0">
                <a:solidFill>
                  <a:srgbClr val="5F5F5F"/>
                </a:solidFill>
              </a:rPr>
              <a:t> „Evaluations“ </a:t>
            </a:r>
            <a:r>
              <a:rPr lang="de-DE" sz="1400" dirty="0" err="1">
                <a:solidFill>
                  <a:srgbClr val="5F5F5F"/>
                </a:solidFill>
              </a:rPr>
              <a:t>from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side</a:t>
            </a:r>
            <a:r>
              <a:rPr lang="de-DE" sz="1400" dirty="0">
                <a:solidFill>
                  <a:srgbClr val="5F5F5F"/>
                </a:solidFill>
              </a:rPr>
              <a:t> 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Open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corresponding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evaluation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following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rgbClr val="5F5F5F"/>
                </a:solidFill>
              </a:rPr>
              <a:t>Please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pay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attention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to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type </a:t>
            </a:r>
            <a:r>
              <a:rPr lang="de-DE" sz="1400" dirty="0" err="1">
                <a:solidFill>
                  <a:srgbClr val="5F5F5F"/>
                </a:solidFill>
              </a:rPr>
              <a:t>of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evaluation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shown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header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The </a:t>
            </a:r>
            <a:r>
              <a:rPr lang="de-DE" sz="1400" dirty="0" err="1">
                <a:solidFill>
                  <a:srgbClr val="5F5F5F"/>
                </a:solidFill>
              </a:rPr>
              <a:t>necessary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codes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for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subject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of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study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and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>
                <a:solidFill>
                  <a:srgbClr val="5F5F5F"/>
                </a:solidFill>
              </a:rPr>
              <a:t>program </a:t>
            </a:r>
            <a:r>
              <a:rPr lang="de-DE" sz="1400" dirty="0" err="1">
                <a:solidFill>
                  <a:srgbClr val="5F5F5F"/>
                </a:solidFill>
              </a:rPr>
              <a:t>can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be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found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information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 (</a:t>
            </a:r>
            <a:r>
              <a:rPr lang="de-DE" sz="1400" dirty="0" err="1">
                <a:solidFill>
                  <a:srgbClr val="5F5F5F"/>
                </a:solidFill>
              </a:rPr>
              <a:t>marked</a:t>
            </a:r>
            <a:r>
              <a:rPr lang="de-DE" sz="1400" dirty="0">
                <a:solidFill>
                  <a:srgbClr val="5F5F5F"/>
                </a:solidFill>
              </a:rPr>
              <a:t> with an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No </a:t>
            </a:r>
            <a:r>
              <a:rPr lang="de-DE" sz="1400" dirty="0" err="1">
                <a:solidFill>
                  <a:srgbClr val="5F5F5F"/>
                </a:solidFill>
              </a:rPr>
              <a:t>compatible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device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or</a:t>
            </a:r>
            <a:r>
              <a:rPr lang="de-DE" sz="1400" dirty="0">
                <a:solidFill>
                  <a:srgbClr val="5F5F5F"/>
                </a:solidFill>
              </a:rPr>
              <a:t> not </a:t>
            </a:r>
            <a:r>
              <a:rPr lang="de-DE" sz="1400" dirty="0" err="1">
                <a:solidFill>
                  <a:srgbClr val="5F5F5F"/>
                </a:solidFill>
              </a:rPr>
              <a:t>willing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to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use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app</a:t>
            </a:r>
            <a:r>
              <a:rPr lang="de-DE" sz="1400" dirty="0">
                <a:solidFill>
                  <a:srgbClr val="5F5F5F"/>
                </a:solidFill>
              </a:rPr>
              <a:t>? </a:t>
            </a:r>
            <a:r>
              <a:rPr lang="de-DE" sz="1400" dirty="0" err="1">
                <a:solidFill>
                  <a:srgbClr val="5F5F5F"/>
                </a:solidFill>
              </a:rPr>
              <a:t>Please</a:t>
            </a:r>
            <a:r>
              <a:rPr lang="de-DE" sz="1400" dirty="0">
                <a:solidFill>
                  <a:srgbClr val="5F5F5F"/>
                </a:solidFill>
              </a:rPr>
              <a:t> follow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link in </a:t>
            </a:r>
            <a:r>
              <a:rPr lang="de-DE" sz="1400" dirty="0" err="1">
                <a:solidFill>
                  <a:srgbClr val="5F5F5F"/>
                </a:solidFill>
              </a:rPr>
              <a:t>your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inbox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 err="1">
                <a:solidFill>
                  <a:srgbClr val="5F5F5F"/>
                </a:solidFill>
              </a:rPr>
              <a:t>Everything</a:t>
            </a:r>
            <a:r>
              <a:rPr lang="de-DE" sz="1400" b="1" dirty="0">
                <a:solidFill>
                  <a:srgbClr val="5F5F5F"/>
                </a:solidFill>
              </a:rPr>
              <a:t> in </a:t>
            </a:r>
            <a:r>
              <a:rPr lang="de-DE" sz="1400" b="1" dirty="0" err="1">
                <a:solidFill>
                  <a:srgbClr val="5F5F5F"/>
                </a:solidFill>
              </a:rPr>
              <a:t>this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process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is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anonymized</a:t>
            </a:r>
            <a:r>
              <a:rPr lang="de-DE" sz="1400" b="1" dirty="0">
                <a:solidFill>
                  <a:srgbClr val="5F5F5F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47"/>
          <a:stretch/>
        </p:blipFill>
        <p:spPr>
          <a:xfrm>
            <a:off x="2892102" y="3559299"/>
            <a:ext cx="2331145" cy="2275030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2970004" y="4528838"/>
            <a:ext cx="377860" cy="151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99" b="28597"/>
          <a:stretch/>
        </p:blipFill>
        <p:spPr>
          <a:xfrm>
            <a:off x="2892102" y="1700808"/>
            <a:ext cx="2324700" cy="1753448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2965242" y="2924944"/>
            <a:ext cx="5938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94898" y="501928"/>
            <a:ext cx="6508800" cy="478800"/>
          </a:xfrm>
        </p:spPr>
        <p:txBody>
          <a:bodyPr/>
          <a:lstStyle/>
          <a:p>
            <a:r>
              <a:rPr lang="de-DE" dirty="0" err="1"/>
              <a:t>Instructions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380441" y="1052736"/>
            <a:ext cx="6508800" cy="288032"/>
          </a:xfrm>
        </p:spPr>
        <p:txBody>
          <a:bodyPr/>
          <a:lstStyle/>
          <a:p>
            <a:r>
              <a:rPr lang="de-DE" dirty="0" err="1"/>
              <a:t>Evaluating</a:t>
            </a:r>
            <a:r>
              <a:rPr lang="de-DE" dirty="0"/>
              <a:t> with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Faculty</a:t>
            </a:r>
            <a:r>
              <a:rPr lang="de-DE" dirty="0"/>
              <a:t> App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42202"/>
              </p:ext>
            </p:extLst>
          </p:nvPr>
        </p:nvGraphicFramePr>
        <p:xfrm>
          <a:off x="380441" y="1700808"/>
          <a:ext cx="4248472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123">
                  <a:extLst>
                    <a:ext uri="{9D8B030D-6E8A-4147-A177-3AD203B41FA5}">
                      <a16:colId xmlns:a16="http://schemas.microsoft.com/office/drawing/2014/main" val="1064736349"/>
                    </a:ext>
                  </a:extLst>
                </a:gridCol>
                <a:gridCol w="1992349">
                  <a:extLst>
                    <a:ext uri="{9D8B030D-6E8A-4147-A177-3AD203B41FA5}">
                      <a16:colId xmlns:a16="http://schemas.microsoft.com/office/drawing/2014/main" val="11473559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Subject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Number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for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Business</a:t>
                      </a:r>
                      <a:r>
                        <a:rPr lang="de-DE" sz="1400" baseline="0" dirty="0" smtClean="0"/>
                        <a:t> Administration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021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2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Economics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175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00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 Information Systems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112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Master Information Systems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952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Politics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Economics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969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03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Economics </a:t>
                      </a:r>
                      <a:r>
                        <a:rPr lang="de-DE" sz="1400" dirty="0" err="1" smtClean="0"/>
                        <a:t>and</a:t>
                      </a:r>
                      <a:r>
                        <a:rPr lang="de-DE" sz="1400" dirty="0" smtClean="0"/>
                        <a:t> Law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18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Joint </a:t>
                      </a:r>
                      <a:r>
                        <a:rPr lang="de-DE" sz="1400" dirty="0" err="1" smtClean="0"/>
                        <a:t>Degree</a:t>
                      </a:r>
                      <a:r>
                        <a:rPr lang="de-DE" sz="1400" dirty="0" smtClean="0"/>
                        <a:t> Economics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8439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Economics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Politics (Teaching at Berufskollegs)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976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89808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65022"/>
              </p:ext>
            </p:extLst>
          </p:nvPr>
        </p:nvGraphicFramePr>
        <p:xfrm>
          <a:off x="4788024" y="2348880"/>
          <a:ext cx="352839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535">
                  <a:extLst>
                    <a:ext uri="{9D8B030D-6E8A-4147-A177-3AD203B41FA5}">
                      <a16:colId xmlns:a16="http://schemas.microsoft.com/office/drawing/2014/main" val="2862015156"/>
                    </a:ext>
                  </a:extLst>
                </a:gridCol>
                <a:gridCol w="1652857">
                  <a:extLst>
                    <a:ext uri="{9D8B030D-6E8A-4147-A177-3AD203B41FA5}">
                      <a16:colId xmlns:a16="http://schemas.microsoft.com/office/drawing/2014/main" val="874725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Degree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Number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for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57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88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89818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Joint Bachelor </a:t>
                      </a:r>
                      <a:r>
                        <a:rPr lang="de-DE" sz="1400" dirty="0" err="1" smtClean="0"/>
                        <a:t>degree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760450"/>
                  </a:ext>
                </a:extLst>
              </a:tr>
              <a:tr h="181187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 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62357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Master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Education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47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Doctoral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studies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4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45263"/>
      </p:ext>
    </p:extLst>
  </p:cSld>
  <p:clrMapOvr>
    <a:masterClrMapping/>
  </p:clrMapOvr>
</p:sld>
</file>

<file path=ppt/theme/theme1.xml><?xml version="1.0" encoding="utf-8"?>
<a:theme xmlns:a="http://schemas.openxmlformats.org/drawingml/2006/main" name="ERCIS Presentation Template_Deutsch">
  <a:themeElements>
    <a:clrScheme name="ERCIS">
      <a:dk1>
        <a:srgbClr val="000000"/>
      </a:dk1>
      <a:lt1>
        <a:srgbClr val="FFFFFF"/>
      </a:lt1>
      <a:dk2>
        <a:srgbClr val="5E5E5D"/>
      </a:dk2>
      <a:lt2>
        <a:srgbClr val="8797A3"/>
      </a:lt2>
      <a:accent1>
        <a:srgbClr val="852339"/>
      </a:accent1>
      <a:accent2>
        <a:srgbClr val="8797A3"/>
      </a:accent2>
      <a:accent3>
        <a:srgbClr val="435C8B"/>
      </a:accent3>
      <a:accent4>
        <a:srgbClr val="009CB3"/>
      </a:accent4>
      <a:accent5>
        <a:srgbClr val="E77C12"/>
      </a:accent5>
      <a:accent6>
        <a:srgbClr val="87BF2A"/>
      </a:accent6>
      <a:hlink>
        <a:srgbClr val="852339"/>
      </a:hlink>
      <a:folHlink>
        <a:srgbClr val="8797A3"/>
      </a:folHlink>
    </a:clrScheme>
    <a:fontScheme name="ERCI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ERCIS%20Presentation%20Template_Deutsch</Template>
  <TotalTime>0</TotalTime>
  <Words>156</Words>
  <Application>Microsoft Office PowerPoint</Application>
  <PresentationFormat>Bildschirmpräsentation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ERCIS Presentation Template_Deutsch</vt:lpstr>
      <vt:lpstr>PowerPoint-Präsentation</vt:lpstr>
      <vt:lpstr>PowerPoint-Präsentation</vt:lpstr>
    </vt:vector>
  </TitlesOfParts>
  <Manager>armin.stein@ercis.uni-muenster.de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Sendt</dc:creator>
  <cp:lastModifiedBy>Augustin, Ulrike</cp:lastModifiedBy>
  <cp:revision>138</cp:revision>
  <cp:lastPrinted>2012-03-27T13:30:40Z</cp:lastPrinted>
  <dcterms:created xsi:type="dcterms:W3CDTF">2015-12-15T15:24:48Z</dcterms:created>
  <dcterms:modified xsi:type="dcterms:W3CDTF">2017-11-10T11:13:18Z</dcterms:modified>
</cp:coreProperties>
</file>